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notesMasterIdLst>
    <p:notesMasterId r:id="rId22"/>
  </p:notesMasterIdLst>
  <p:sldIdLst>
    <p:sldId id="289" r:id="rId2"/>
    <p:sldId id="262" r:id="rId3"/>
    <p:sldId id="261" r:id="rId4"/>
    <p:sldId id="282" r:id="rId5"/>
    <p:sldId id="269" r:id="rId6"/>
    <p:sldId id="270" r:id="rId7"/>
    <p:sldId id="271" r:id="rId8"/>
    <p:sldId id="273" r:id="rId9"/>
    <p:sldId id="274" r:id="rId10"/>
    <p:sldId id="275" r:id="rId11"/>
    <p:sldId id="284" r:id="rId12"/>
    <p:sldId id="266" r:id="rId13"/>
    <p:sldId id="277" r:id="rId14"/>
    <p:sldId id="279" r:id="rId15"/>
    <p:sldId id="281" r:id="rId16"/>
    <p:sldId id="285" r:id="rId17"/>
    <p:sldId id="287" r:id="rId18"/>
    <p:sldId id="286" r:id="rId19"/>
    <p:sldId id="288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D3BFF-BB74-094D-97F5-846C498AF75D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A1F23-CA7B-4D40-8D2F-27D7E1852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9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9CB015-7113-6D42-B1C4-BC0D6FEAA5FF}" type="datetimeFigureOut">
              <a:rPr lang="en-US" smtClean="0"/>
              <a:pPr/>
              <a:t>10/2/11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E97340-9314-9F4D-942D-95F63A520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09075" y="1676400"/>
            <a:ext cx="8458200" cy="1219200"/>
          </a:xfrm>
        </p:spPr>
        <p:txBody>
          <a:bodyPr/>
          <a:lstStyle/>
          <a:p>
            <a:r>
              <a:rPr lang="en-US" dirty="0" smtClean="0"/>
              <a:t>School X Music Department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is a curricular subject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Music, Bloom and the National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Standard No. 8; </a:t>
            </a:r>
            <a:r>
              <a:rPr lang="en-US" i="1" dirty="0" smtClean="0"/>
              <a:t>Understanding relationships between music, the other arts, and disciplines outside the arts.</a:t>
            </a:r>
          </a:p>
          <a:p>
            <a:pPr lvl="2"/>
            <a:r>
              <a:rPr lang="en-US" dirty="0" smtClean="0"/>
              <a:t>We can see that students are asked to </a:t>
            </a:r>
            <a:r>
              <a:rPr lang="en-US" i="1" dirty="0" smtClean="0"/>
              <a:t>Compare</a:t>
            </a:r>
            <a:r>
              <a:rPr lang="en-US" dirty="0" smtClean="0"/>
              <a:t> the relationships between other arts and outside subjects. (Hanna,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7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of musical activities builds both problem finding and problem solving skills (Sawyer, 153).</a:t>
            </a:r>
          </a:p>
          <a:p>
            <a:pPr lvl="1"/>
            <a:r>
              <a:rPr lang="en-US" dirty="0" smtClean="0"/>
              <a:t>i.e. error detection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and problem solving not solely problem finding.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 and Music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9"/>
            <a:ext cx="8229600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²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800100" lvl="2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²"/>
            </a:pPr>
            <a:r>
              <a:rPr lang="en-US" sz="2400" dirty="0" smtClean="0">
                <a:solidFill>
                  <a:schemeClr val="tx2"/>
                </a:solidFill>
              </a:rPr>
              <a:t>Auditory: music is an aural art form; listening, evaluating performances, listening across the ensemble</a:t>
            </a:r>
          </a:p>
          <a:p>
            <a:pPr marL="800100" lvl="2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²"/>
            </a:pPr>
            <a:r>
              <a:rPr lang="en-US" sz="2400" dirty="0" smtClean="0">
                <a:solidFill>
                  <a:schemeClr val="tx2"/>
                </a:solidFill>
              </a:rPr>
              <a:t>Visual: reading music, notation symbol system</a:t>
            </a:r>
          </a:p>
          <a:p>
            <a:pPr marL="800100" lvl="2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²"/>
            </a:pPr>
            <a:r>
              <a:rPr lang="en-US" sz="2400" dirty="0" smtClean="0">
                <a:solidFill>
                  <a:schemeClr val="tx2"/>
                </a:solidFill>
              </a:rPr>
              <a:t>Kinesthetic: manipulating an instrument, singing</a:t>
            </a:r>
          </a:p>
          <a:p>
            <a:pPr marL="3429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Music provides opportunities for success for learners who might not find success elsewhere in school. (Gardner, Learning Styles, Active Learning)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Symbol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endParaRPr lang="en-US" sz="2400" b="1" i="1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b="1" i="1" dirty="0" smtClean="0"/>
              <a:t>Music is </a:t>
            </a:r>
            <a:r>
              <a:rPr lang="en-US" sz="2400" b="1" i="1" u="sng" dirty="0" smtClean="0"/>
              <a:t>it’s own language </a:t>
            </a:r>
            <a:r>
              <a:rPr lang="en-US" sz="2400" b="1" i="1" dirty="0" smtClean="0"/>
              <a:t>and has it’s own numerical system, which comprise the notation symbol system.</a:t>
            </a:r>
          </a:p>
          <a:p>
            <a:pPr marL="342900" lvl="1" indent="-342900">
              <a:buNone/>
            </a:pPr>
            <a:endParaRPr lang="en-US" sz="2400" b="1" i="1" dirty="0" smtClean="0"/>
          </a:p>
          <a:p>
            <a:pPr marL="342900" lvl="1" indent="-342900">
              <a:buFont typeface="Arial"/>
              <a:buChar char="•"/>
            </a:pPr>
            <a:endParaRPr lang="en-US" sz="2400" b="1" i="1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Notation dictates notes, rhythms, numbers, beats, accidentals, and all other aspects of music necessary for effective interpretation, performance and expression.</a:t>
            </a:r>
          </a:p>
          <a:p>
            <a:pPr marL="342900" lvl="1" indent="-342900">
              <a:buFont typeface="Arial"/>
              <a:buChar char="•"/>
            </a:pPr>
            <a:endParaRPr lang="en-US" sz="2400" b="1" i="1" dirty="0" smtClean="0"/>
          </a:p>
          <a:p>
            <a:pPr marL="342900" lvl="1" indent="-342900">
              <a:buFont typeface="Arial"/>
              <a:buChar char="•"/>
            </a:pPr>
            <a:endParaRPr lang="en-US" sz="2400" b="1" i="1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Music and it’s Cross-Curricular Connections: Math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b="1" i="1" dirty="0" smtClean="0"/>
          </a:p>
          <a:p>
            <a:r>
              <a:rPr lang="en-US" sz="1800" b="1" i="1" dirty="0" smtClean="0"/>
              <a:t>Music Notation Relates To Math:</a:t>
            </a:r>
          </a:p>
          <a:p>
            <a:pPr lvl="1"/>
            <a:r>
              <a:rPr lang="en-US" sz="1800" dirty="0" smtClean="0"/>
              <a:t>To understand the use of notation, the student must have the basic knowledge of math and the numeric system.</a:t>
            </a:r>
          </a:p>
          <a:p>
            <a:pPr lvl="1"/>
            <a:r>
              <a:rPr lang="en-US" sz="1800" dirty="0" smtClean="0"/>
              <a:t> The use of numbers in music is ubiquitous.</a:t>
            </a:r>
          </a:p>
          <a:p>
            <a:pPr lvl="2"/>
            <a:r>
              <a:rPr lang="en-US" sz="1800" dirty="0" smtClean="0"/>
              <a:t>Time Signatures</a:t>
            </a:r>
          </a:p>
          <a:p>
            <a:pPr lvl="2"/>
            <a:r>
              <a:rPr lang="en-US" sz="1800" dirty="0" smtClean="0"/>
              <a:t>Division of beats.</a:t>
            </a:r>
          </a:p>
          <a:p>
            <a:pPr lvl="2"/>
            <a:r>
              <a:rPr lang="en-US" sz="1800" dirty="0" smtClean="0"/>
              <a:t>How to count a measure, proceeding to a very complex level in advanced repertoire.</a:t>
            </a:r>
          </a:p>
          <a:p>
            <a:r>
              <a:rPr lang="en-US" sz="1800" b="1" i="1" dirty="0" smtClean="0"/>
              <a:t>Music Notation Relates To Language:</a:t>
            </a:r>
          </a:p>
          <a:p>
            <a:pPr lvl="1"/>
            <a:r>
              <a:rPr lang="en-US" sz="1800" dirty="0" smtClean="0"/>
              <a:t>“Music is the universal language of mankind” (Longfellow)</a:t>
            </a:r>
          </a:p>
          <a:p>
            <a:pPr lvl="1"/>
            <a:r>
              <a:rPr lang="en-US" sz="1800" dirty="0" smtClean="0"/>
              <a:t>It provides us with a medium of expression like the written word.</a:t>
            </a:r>
          </a:p>
          <a:p>
            <a:pPr lvl="1"/>
            <a:r>
              <a:rPr lang="en-US" sz="1800" dirty="0" smtClean="0"/>
              <a:t>Music as language is about understanding and interpreting the intent of the composer and the performers.</a:t>
            </a:r>
          </a:p>
          <a:p>
            <a:pPr lvl="3"/>
            <a:endParaRPr lang="en-US" sz="1600" dirty="0" smtClean="0"/>
          </a:p>
          <a:p>
            <a:pPr lvl="1">
              <a:buNone/>
            </a:pPr>
            <a:endParaRPr lang="en-US" sz="1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and Multicultural Education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-228600">
              <a:buFont typeface="Wingdings" charset="2"/>
              <a:buChar char="²"/>
            </a:pPr>
            <a:r>
              <a:rPr lang="en-US" dirty="0" smtClean="0"/>
              <a:t>“Music is meaningful and useful to people across the globe…[it] can help educators to design and direct experiences that will enhance their students’ development of a ‘</a:t>
            </a:r>
            <a:r>
              <a:rPr lang="en-US" dirty="0" err="1" smtClean="0"/>
              <a:t>multimusical</a:t>
            </a:r>
            <a:r>
              <a:rPr lang="en-US" dirty="0" smtClean="0"/>
              <a:t>’ understanding…” (Campbell xv).</a:t>
            </a:r>
          </a:p>
          <a:p>
            <a:pPr indent="-228600"/>
            <a:endParaRPr lang="en-US" dirty="0" smtClean="0"/>
          </a:p>
          <a:p>
            <a:pPr indent="-228600">
              <a:buFont typeface="Wingdings" charset="2"/>
              <a:buChar char="²"/>
            </a:pPr>
            <a:r>
              <a:rPr lang="en-US" dirty="0" smtClean="0"/>
              <a:t>“Performance of world </a:t>
            </a:r>
            <a:r>
              <a:rPr lang="en-US" dirty="0" err="1" smtClean="0"/>
              <a:t>musics</a:t>
            </a:r>
            <a:r>
              <a:rPr lang="en-US" dirty="0" smtClean="0"/>
              <a:t>… validates and empowers, both goals of multicultural education” (Solis / </a:t>
            </a:r>
            <a:r>
              <a:rPr lang="en-US" dirty="0" err="1" smtClean="0"/>
              <a:t>Trimillos</a:t>
            </a:r>
            <a:r>
              <a:rPr lang="en-US" dirty="0" smtClean="0"/>
              <a:t> 26).</a:t>
            </a:r>
          </a:p>
          <a:p>
            <a:pPr indent="-228600">
              <a:buNone/>
            </a:pPr>
            <a:endParaRPr lang="en-US" dirty="0" smtClean="0"/>
          </a:p>
          <a:p>
            <a:pPr indent="-228600">
              <a:buFont typeface="Wingdings" charset="2"/>
              <a:buChar char="²"/>
            </a:pPr>
            <a:r>
              <a:rPr lang="en-US" dirty="0" smtClean="0"/>
              <a:t> It provides a medium to study new cultures and connect to social studies.</a:t>
            </a:r>
          </a:p>
          <a:p>
            <a:pPr indent="-228600"/>
            <a:endParaRPr lang="en-US" dirty="0" smtClean="0"/>
          </a:p>
          <a:p>
            <a:pPr indent="-228600">
              <a:buFont typeface="Wingdings" charset="2"/>
              <a:buChar char="²"/>
            </a:pPr>
            <a:r>
              <a:rPr lang="en-US" dirty="0" smtClean="0"/>
              <a:t>Music is a universal language that can be used to communicate with others across the world.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77074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and Aesthetic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Aesthetic experience in education is unique to the fine arts.</a:t>
            </a:r>
          </a:p>
          <a:p>
            <a:r>
              <a:rPr lang="en-US" dirty="0" smtClean="0"/>
              <a:t>Music allows students to connect with people of all ages and life experiences.</a:t>
            </a:r>
          </a:p>
          <a:p>
            <a:pPr lvl="1"/>
            <a:r>
              <a:rPr lang="en-US" dirty="0" smtClean="0"/>
              <a:t>i.e. peers, audience members, parents</a:t>
            </a:r>
          </a:p>
          <a:p>
            <a:r>
              <a:rPr lang="en-US" dirty="0" smtClean="0"/>
              <a:t>Emotional development of students and opportunities to communicate those emotions through music.</a:t>
            </a:r>
          </a:p>
          <a:p>
            <a:r>
              <a:rPr lang="en-US" dirty="0" smtClean="0"/>
              <a:t>Educating students “…to discover emotions in performances or activities” (</a:t>
            </a:r>
            <a:r>
              <a:rPr lang="en-US" dirty="0" err="1" smtClean="0"/>
              <a:t>Maattanen</a:t>
            </a:r>
            <a:r>
              <a:rPr lang="en-US" dirty="0" smtClean="0"/>
              <a:t>, 63).  </a:t>
            </a:r>
          </a:p>
          <a:p>
            <a:pPr lvl="1"/>
            <a:r>
              <a:rPr lang="en-US" dirty="0" smtClean="0"/>
              <a:t>Positive or negative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Belongs in the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8458200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i="1" u="sng" dirty="0" smtClean="0"/>
              <a:t>Music:</a:t>
            </a:r>
          </a:p>
          <a:p>
            <a:pPr lvl="1"/>
            <a:r>
              <a:rPr lang="en-US" sz="8000" dirty="0" smtClean="0"/>
              <a:t>Develops Musical Intelligence</a:t>
            </a:r>
          </a:p>
          <a:p>
            <a:pPr lvl="1"/>
            <a:r>
              <a:rPr lang="en-US" sz="8000" dirty="0" smtClean="0"/>
              <a:t>Provides for cognitive development through the fostering of higher-order thinking</a:t>
            </a:r>
          </a:p>
          <a:p>
            <a:pPr lvl="1"/>
            <a:r>
              <a:rPr lang="en-US" sz="8000" dirty="0" smtClean="0"/>
              <a:t>Develops problem-solving skills</a:t>
            </a:r>
          </a:p>
          <a:p>
            <a:pPr lvl="1"/>
            <a:r>
              <a:rPr lang="en-US" sz="8000" dirty="0" smtClean="0"/>
              <a:t>Educates all students and inherently targets different learning styles</a:t>
            </a:r>
          </a:p>
          <a:p>
            <a:pPr lvl="1"/>
            <a:r>
              <a:rPr lang="en-US" sz="8000" dirty="0" smtClean="0"/>
              <a:t>Has it’s own, unique notation system</a:t>
            </a:r>
          </a:p>
          <a:p>
            <a:pPr lvl="1"/>
            <a:r>
              <a:rPr lang="en-US" sz="8000" dirty="0" smtClean="0"/>
              <a:t>Provides opportunities for cross-curricular connections</a:t>
            </a:r>
          </a:p>
          <a:p>
            <a:pPr lvl="1"/>
            <a:r>
              <a:rPr lang="en-US" sz="8000" dirty="0" smtClean="0"/>
              <a:t>Allows for multi-cultural education and community involvement</a:t>
            </a:r>
          </a:p>
          <a:p>
            <a:pPr lvl="1"/>
            <a:r>
              <a:rPr lang="en-US" sz="8000" dirty="0" smtClean="0"/>
              <a:t>Provides opportunities for aesthetic experiences and fosters creativity and expression</a:t>
            </a:r>
          </a:p>
          <a:p>
            <a:pPr lvl="1">
              <a:buNone/>
            </a:pPr>
            <a:endParaRPr lang="en-US" sz="8000" dirty="0" smtClean="0"/>
          </a:p>
          <a:p>
            <a:pPr lvl="1"/>
            <a:endParaRPr lang="en-US" sz="8000" dirty="0" smtClean="0"/>
          </a:p>
          <a:p>
            <a:pPr lvl="1">
              <a:buNone/>
            </a:pPr>
            <a:r>
              <a:rPr lang="en-US" sz="4211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2239" y="975842"/>
            <a:ext cx="687687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School X exists as a learning community continually striving for excellence in acquiring academic skills, for knowledgeable decision making, for effective communication, and for social responsibility.*</a:t>
            </a:r>
            <a:endParaRPr lang="en-US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see handout for further information and artifacts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475" y="3848513"/>
            <a:ext cx="8686800" cy="1373545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QUESTIONS?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2239" y="851925"/>
            <a:ext cx="6876876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School X exists as a learning community continually striving for excellence in acquiring academic skills, for knowledgeable decision making, for effective communication, and for social responsibility.*</a:t>
            </a:r>
            <a:endParaRPr lang="en-US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8458200" cy="1219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1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Perspectives on Progressive Education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22070"/>
            <a:ext cx="82296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dirty="0" smtClean="0">
                <a:solidFill>
                  <a:schemeClr val="tx2"/>
                </a:solidFill>
              </a:rPr>
              <a:t>“Education must: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 prepare students for active participation in a democratic society.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focus on students' social, emotional, academic, cognitive and physical development.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nurture and support students' natural curiosity and innate desire to 	learn.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foster internal motivation in students.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be responsive to the developmental needs of students.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foster respectful relationships between teachers and students.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000" dirty="0" smtClean="0">
                <a:solidFill>
                  <a:schemeClr val="tx2"/>
                </a:solidFill>
              </a:rPr>
              <a:t>encourage the active participation of students in their learning, which arises from previous experience.” (Progressive Education Network)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Musicianship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515" y="1775240"/>
            <a:ext cx="8007535" cy="345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400" b="1" i="1" dirty="0" smtClean="0">
                <a:solidFill>
                  <a:schemeClr val="tx2"/>
                </a:solidFill>
              </a:rPr>
              <a:t>Primary goal: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400" dirty="0" smtClean="0">
                <a:solidFill>
                  <a:schemeClr val="tx2"/>
                </a:solidFill>
              </a:rPr>
              <a:t>to develop a total understanding and competency of all areas of music through performing, creating, composing, conducting, listening to, and discussing music.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400" dirty="0" smtClean="0">
                <a:solidFill>
                  <a:schemeClr val="tx2"/>
                </a:solidFill>
              </a:rPr>
              <a:t>Learning about music through experiences in music.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</a:pPr>
            <a:r>
              <a:rPr lang="en-US" sz="2400" dirty="0" smtClean="0">
                <a:solidFill>
                  <a:schemeClr val="tx2"/>
                </a:solidFill>
              </a:rPr>
              <a:t>Active Learning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Intelligence, according to </a:t>
            </a:r>
            <a:r>
              <a:rPr lang="en-US" dirty="0" err="1" smtClean="0"/>
              <a:t>HOward</a:t>
            </a:r>
            <a:r>
              <a:rPr lang="en-US" dirty="0" smtClean="0"/>
              <a:t> Gardner?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dirty="0"/>
              <a:t>Intelligence is a computational capacity – a capacity to process a certain kind of information – that originates in human biology and human psychology</a:t>
            </a:r>
            <a:r>
              <a:rPr lang="en-US" sz="2400" dirty="0" smtClean="0"/>
              <a:t>.” (Gardner, 5)</a:t>
            </a:r>
          </a:p>
          <a:p>
            <a:r>
              <a:rPr lang="en-US" sz="2400" dirty="0"/>
              <a:t>His list of intelligences was selected based on certain criteria. </a:t>
            </a:r>
            <a:endParaRPr lang="en-US" sz="2400" dirty="0" smtClean="0"/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had to be unique to the human species.</a:t>
            </a:r>
            <a:endParaRPr lang="en-US" sz="2000" dirty="0" smtClean="0"/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must also have been valued in one or more </a:t>
            </a:r>
            <a:r>
              <a:rPr lang="en-US" sz="2000" dirty="0" smtClean="0"/>
              <a:t>cultural settings.</a:t>
            </a:r>
          </a:p>
          <a:p>
            <a:r>
              <a:rPr lang="en-US" sz="2400" dirty="0"/>
              <a:t>The intelligences listed by Gardner </a:t>
            </a:r>
            <a:r>
              <a:rPr lang="en-US" sz="2400" dirty="0" smtClean="0"/>
              <a:t>include:</a:t>
            </a:r>
          </a:p>
          <a:p>
            <a:pPr lvl="1"/>
            <a:r>
              <a:rPr lang="en-US" sz="2000" dirty="0" smtClean="0"/>
              <a:t>Musical </a:t>
            </a:r>
            <a:r>
              <a:rPr lang="en-US" sz="2000" dirty="0"/>
              <a:t>Intelligence, Bodily-Kinesthetic Intelligence, Logical Mathematical Intelligence, Linguistic Intelligence, Spatial Intelligence, Interpersonal Intelligence, and Intrapersonal Intelligence</a:t>
            </a:r>
            <a:r>
              <a:rPr lang="en-US" sz="2000" dirty="0" smtClean="0"/>
              <a:t>. (Gardner, 6-8)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Musical Intelligence According to Gardner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Musical intelligence:</a:t>
            </a:r>
          </a:p>
          <a:p>
            <a:pPr lvl="1"/>
            <a:r>
              <a:rPr lang="en-US" dirty="0" smtClean="0"/>
              <a:t> “</a:t>
            </a:r>
            <a:r>
              <a:rPr lang="en-US" dirty="0"/>
              <a:t>B</a:t>
            </a:r>
            <a:r>
              <a:rPr lang="en-US" dirty="0" smtClean="0"/>
              <a:t>iological </a:t>
            </a:r>
            <a:r>
              <a:rPr lang="en-US" dirty="0"/>
              <a:t>link” to musical </a:t>
            </a:r>
            <a:r>
              <a:rPr lang="en-US" dirty="0" smtClean="0"/>
              <a:t>intelligence.</a:t>
            </a:r>
          </a:p>
          <a:p>
            <a:pPr lvl="2"/>
            <a:r>
              <a:rPr lang="en-US" dirty="0" smtClean="0"/>
              <a:t>Prodigies</a:t>
            </a:r>
          </a:p>
          <a:p>
            <a:pPr lvl="1"/>
            <a:r>
              <a:rPr lang="en-US" dirty="0" smtClean="0"/>
              <a:t>  Different </a:t>
            </a:r>
            <a:r>
              <a:rPr lang="en-US" dirty="0"/>
              <a:t>parts of</a:t>
            </a:r>
            <a:r>
              <a:rPr lang="en-US" dirty="0" smtClean="0"/>
              <a:t> the </a:t>
            </a:r>
            <a:r>
              <a:rPr lang="en-US" dirty="0"/>
              <a:t>brain are required in </a:t>
            </a:r>
            <a:r>
              <a:rPr lang="en-US" dirty="0" smtClean="0"/>
              <a:t>the 	production </a:t>
            </a:r>
            <a:r>
              <a:rPr lang="en-US" dirty="0"/>
              <a:t>and</a:t>
            </a:r>
            <a:r>
              <a:rPr lang="en-US" dirty="0" smtClean="0"/>
              <a:t> perception </a:t>
            </a:r>
            <a:r>
              <a:rPr lang="en-US" dirty="0"/>
              <a:t>of music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	Studies of different cultures shows that music is a</a:t>
            </a:r>
            <a:r>
              <a:rPr lang="en-US" dirty="0" smtClean="0"/>
              <a:t> 	universal faculty.</a:t>
            </a:r>
          </a:p>
          <a:p>
            <a:pPr lvl="1"/>
            <a:r>
              <a:rPr lang="en-US" dirty="0"/>
              <a:t>	The musical notation system, is a versatile and</a:t>
            </a:r>
            <a:r>
              <a:rPr lang="en-US" dirty="0" smtClean="0"/>
              <a:t> 	successful </a:t>
            </a:r>
            <a:r>
              <a:rPr lang="en-US" dirty="0"/>
              <a:t>symbol system</a:t>
            </a:r>
            <a:r>
              <a:rPr lang="en-US" dirty="0" smtClean="0"/>
              <a:t>. (Gardner 8-9) 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this apply to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Gardner believes that every person has some level of ability in each of these intelligences.</a:t>
            </a:r>
          </a:p>
          <a:p>
            <a:r>
              <a:rPr lang="en-US" dirty="0" smtClean="0"/>
              <a:t>The level of these abilities differs from person to person.</a:t>
            </a:r>
          </a:p>
          <a:p>
            <a:r>
              <a:rPr lang="en-US" dirty="0" smtClean="0"/>
              <a:t>Teaching to diverse learners.</a:t>
            </a:r>
          </a:p>
          <a:p>
            <a:r>
              <a:rPr lang="en-US" dirty="0" smtClean="0"/>
              <a:t>Nurturing a component of intelligence.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and Higher Order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uses the following cognitive skills described in Blooms Taxonomy: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Comprehension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5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and Higher Order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Additionally, music facilitates all three domains of learning:</a:t>
            </a:r>
          </a:p>
          <a:p>
            <a:pPr lvl="1"/>
            <a:r>
              <a:rPr lang="en-US" dirty="0" smtClean="0"/>
              <a:t>Cognitive (mental skills)</a:t>
            </a:r>
          </a:p>
          <a:p>
            <a:pPr lvl="2"/>
            <a:r>
              <a:rPr lang="en-US" dirty="0" smtClean="0"/>
              <a:t>Ex.  Remembering musical concepts and utilization of all higher order thinking levels</a:t>
            </a:r>
          </a:p>
          <a:p>
            <a:pPr lvl="1"/>
            <a:r>
              <a:rPr lang="en-US" dirty="0" smtClean="0"/>
              <a:t>Affective: (emotional skills)</a:t>
            </a:r>
          </a:p>
          <a:p>
            <a:pPr lvl="2"/>
            <a:r>
              <a:rPr lang="en-US" dirty="0" smtClean="0"/>
              <a:t>Ex.  Students being able to put their own personal inflection into musical activities, valuing music and evaluating music performance</a:t>
            </a:r>
          </a:p>
          <a:p>
            <a:pPr lvl="1"/>
            <a:r>
              <a:rPr lang="en-US" dirty="0" smtClean="0"/>
              <a:t>Psychomotor: (physical skills)</a:t>
            </a:r>
          </a:p>
          <a:p>
            <a:pPr lvl="2"/>
            <a:r>
              <a:rPr lang="en-US" dirty="0" smtClean="0"/>
              <a:t>Ex. Playing, singing, conducting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0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1154</TotalTime>
  <Words>1010</Words>
  <Application>Microsoft Macintosh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Music is a curricular subject</vt:lpstr>
      <vt:lpstr>PowerPoint Presentation</vt:lpstr>
      <vt:lpstr>Modern Perspectives on Progressive Education</vt:lpstr>
      <vt:lpstr>Comprehensive Musicianship </vt:lpstr>
      <vt:lpstr>What is Intelligence, according to HOward Gardner?</vt:lpstr>
      <vt:lpstr>Musical Intelligence According to Gardner</vt:lpstr>
      <vt:lpstr>How does this apply to education?</vt:lpstr>
      <vt:lpstr>Music and Higher Order Thinking</vt:lpstr>
      <vt:lpstr>Music and Higher Order Thinking</vt:lpstr>
      <vt:lpstr>Music, Bloom and the National Standards</vt:lpstr>
      <vt:lpstr>Music and Problem Solving</vt:lpstr>
      <vt:lpstr>Learning Styles and Music</vt:lpstr>
      <vt:lpstr>Notation Symbol System</vt:lpstr>
      <vt:lpstr>Music and it’s Cross-Curricular Connections: Math and Language</vt:lpstr>
      <vt:lpstr>Music and Multicultural Education</vt:lpstr>
      <vt:lpstr>Music and Aesthetic Experience</vt:lpstr>
      <vt:lpstr>Music Belongs in the Curriculum</vt:lpstr>
      <vt:lpstr>PowerPoint Presentation</vt:lpstr>
      <vt:lpstr>QUESTIONS?</vt:lpstr>
      <vt:lpstr>Notes</vt:lpstr>
    </vt:vector>
  </TitlesOfParts>
  <Company>Ball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 Welter</dc:creator>
  <cp:lastModifiedBy>Andrew Sloniker</cp:lastModifiedBy>
  <cp:revision>110</cp:revision>
  <cp:lastPrinted>2011-10-02T23:20:42Z</cp:lastPrinted>
  <dcterms:created xsi:type="dcterms:W3CDTF">2011-10-02T15:14:40Z</dcterms:created>
  <dcterms:modified xsi:type="dcterms:W3CDTF">2011-10-03T13:33:38Z</dcterms:modified>
</cp:coreProperties>
</file>